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" name="Shape 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rma"/>
          <p:cNvSpPr/>
          <p:nvPr/>
        </p:nvSpPr>
        <p:spPr>
          <a:xfrm flipV="1" rot="420000">
            <a:off x="3163887" y="1108074"/>
            <a:ext cx="5257801" cy="4114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0984" y="0"/>
                </a:lnTo>
                <a:lnTo>
                  <a:pt x="21600" y="788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240" cap="rnd">
            <a:solidFill>
              <a:srgbClr val="C0C0C0"/>
            </a:solidFill>
            <a:miter/>
          </a:ln>
          <a:effectLst>
            <a:outerShdw sx="100000" sy="100000" kx="0" ky="0" algn="b" rotWithShape="0" blurRad="63500" dist="38546" dir="7483740">
              <a:srgbClr val="000000">
                <a:alpha val="25041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4" name="Triangolo"/>
          <p:cNvSpPr/>
          <p:nvPr/>
        </p:nvSpPr>
        <p:spPr>
          <a:xfrm flipV="1" rot="420000">
            <a:off x="8002587" y="5359400"/>
            <a:ext cx="155576" cy="155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600" cap="sq">
            <a:solidFill>
              <a:srgbClr val="FFFFFF"/>
            </a:solidFill>
            <a:bevel/>
          </a:ln>
          <a:effectLst>
            <a:outerShdw sx="100000" sy="100000" kx="0" ky="0" algn="b" rotWithShape="0" blurRad="63500" dist="6193" dir="12932260">
              <a:srgbClr val="000000">
                <a:alpha val="47029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5" name="Forma"/>
          <p:cNvSpPr/>
          <p:nvPr/>
        </p:nvSpPr>
        <p:spPr>
          <a:xfrm flipV="1">
            <a:off x="-9525" y="5815012"/>
            <a:ext cx="9163050" cy="104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EF435B">
                  <a:alpha val="55999"/>
                </a:srgbClr>
              </a:gs>
              <a:gs pos="100000">
                <a:srgbClr val="3C899D">
                  <a:alpha val="4599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" name="Forma"/>
          <p:cNvSpPr/>
          <p:nvPr/>
        </p:nvSpPr>
        <p:spPr>
          <a:xfrm flipV="1">
            <a:off x="4381500" y="6249201"/>
            <a:ext cx="4762500" cy="607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fill="norm" stroke="1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40AAC7">
                  <a:alpha val="30999"/>
                </a:srgbClr>
              </a:gs>
              <a:gs pos="100000">
                <a:srgbClr val="B64050">
                  <a:alpha val="4599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7" name="Titolo Testo"/>
          <p:cNvSpPr txBox="1"/>
          <p:nvPr>
            <p:ph type="title"/>
          </p:nvPr>
        </p:nvSpPr>
        <p:spPr>
          <a:xfrm>
            <a:off x="457200" y="704850"/>
            <a:ext cx="8228013" cy="11414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28" name="Corpo livello uno…"/>
          <p:cNvSpPr txBox="1"/>
          <p:nvPr>
            <p:ph type="body" idx="1"/>
          </p:nvPr>
        </p:nvSpPr>
        <p:spPr>
          <a:xfrm>
            <a:off x="457200" y="1935162"/>
            <a:ext cx="8228013" cy="438785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9" name="Numero diapositiva"/>
          <p:cNvSpPr txBox="1"/>
          <p:nvPr>
            <p:ph type="sldNum" sz="quarter" idx="2"/>
          </p:nvPr>
        </p:nvSpPr>
        <p:spPr>
          <a:xfrm>
            <a:off x="8520112" y="6535861"/>
            <a:ext cx="165101" cy="184027"/>
          </a:xfrm>
          <a:prstGeom prst="rect">
            <a:avLst/>
          </a:prstGeom>
        </p:spPr>
        <p:txBody>
          <a:bodyPr/>
          <a:lstStyle>
            <a:lvl1pPr algn="r">
              <a:tabLst>
                <a:tab pos="444500" algn="l"/>
              </a:tabLst>
              <a:defRPr sz="1200">
                <a:solidFill>
                  <a:srgbClr val="CACACC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Numero diapositiva"/>
          <p:cNvSpPr txBox="1"/>
          <p:nvPr>
            <p:ph type="sldNum" sz="quarter" idx="2"/>
          </p:nvPr>
        </p:nvSpPr>
        <p:spPr>
          <a:xfrm>
            <a:off x="8520112" y="6535861"/>
            <a:ext cx="165101" cy="184027"/>
          </a:xfrm>
          <a:prstGeom prst="rect">
            <a:avLst/>
          </a:prstGeom>
        </p:spPr>
        <p:txBody>
          <a:bodyPr/>
          <a:lstStyle>
            <a:lvl1pPr algn="r">
              <a:tabLst>
                <a:tab pos="444500" algn="l"/>
                <a:tab pos="889000" algn="l"/>
                <a:tab pos="1346200" algn="l"/>
                <a:tab pos="1790700" algn="l"/>
              </a:tabLst>
              <a:defRPr sz="1200">
                <a:solidFill>
                  <a:srgbClr val="CACACC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"/>
          <p:cNvSpPr/>
          <p:nvPr/>
        </p:nvSpPr>
        <p:spPr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" y="66"/>
                </a:moveTo>
                <a:lnTo>
                  <a:pt x="9513" y="0"/>
                </a:lnTo>
                <a:cubicBezTo>
                  <a:pt x="10276" y="3326"/>
                  <a:pt x="14325" y="12084"/>
                  <a:pt x="16368" y="12084"/>
                </a:cubicBezTo>
                <a:cubicBezTo>
                  <a:pt x="18412" y="12084"/>
                  <a:pt x="20679" y="5005"/>
                  <a:pt x="21578" y="1811"/>
                </a:cubicBezTo>
                <a:lnTo>
                  <a:pt x="21600" y="7013"/>
                </a:lnTo>
                <a:cubicBezTo>
                  <a:pt x="21218" y="8462"/>
                  <a:pt x="18771" y="14521"/>
                  <a:pt x="16099" y="14455"/>
                </a:cubicBezTo>
                <a:cubicBezTo>
                  <a:pt x="13427" y="14389"/>
                  <a:pt x="8252" y="5433"/>
                  <a:pt x="5568" y="6618"/>
                </a:cubicBezTo>
                <a:cubicBezTo>
                  <a:pt x="2807" y="6882"/>
                  <a:pt x="1010" y="15871"/>
                  <a:pt x="0" y="21600"/>
                </a:cubicBezTo>
                <a:lnTo>
                  <a:pt x="22" y="66"/>
                </a:lnTo>
                <a:close/>
              </a:path>
            </a:pathLst>
          </a:custGeom>
          <a:gradFill>
            <a:gsLst>
              <a:gs pos="0">
                <a:srgbClr val="EF435B">
                  <a:alpha val="55999"/>
                </a:srgbClr>
              </a:gs>
              <a:gs pos="100000">
                <a:srgbClr val="3C899D">
                  <a:alpha val="4599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" name="Forma"/>
          <p:cNvSpPr/>
          <p:nvPr/>
        </p:nvSpPr>
        <p:spPr>
          <a:xfrm>
            <a:off x="4381500" y="-7938"/>
            <a:ext cx="4762500" cy="607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52" fill="norm" stroke="1" extrusionOk="0">
                <a:moveTo>
                  <a:pt x="0" y="0"/>
                </a:moveTo>
                <a:cubicBezTo>
                  <a:pt x="1253" y="3703"/>
                  <a:pt x="8410" y="19349"/>
                  <a:pt x="12010" y="20475"/>
                </a:cubicBezTo>
                <a:cubicBezTo>
                  <a:pt x="15610" y="21600"/>
                  <a:pt x="20002" y="10128"/>
                  <a:pt x="21600" y="6752"/>
                </a:cubicBezTo>
                <a:lnTo>
                  <a:pt x="21600" y="21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40AAC7">
                  <a:alpha val="30999"/>
                </a:srgbClr>
              </a:gs>
              <a:gs pos="100000">
                <a:srgbClr val="B64050">
                  <a:alpha val="4599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6" name="Gruppo"/>
          <p:cNvGrpSpPr/>
          <p:nvPr/>
        </p:nvGrpSpPr>
        <p:grpSpPr>
          <a:xfrm>
            <a:off x="-3175" y="203200"/>
            <a:ext cx="9163050" cy="646113"/>
            <a:chOff x="0" y="0"/>
            <a:chExt cx="9163050" cy="646112"/>
          </a:xfrm>
        </p:grpSpPr>
        <p:pic>
          <p:nvPicPr>
            <p:cNvPr id="4" name="image.png" descr="image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350" y="0"/>
              <a:ext cx="9137650" cy="64611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" name="image.png" descr="image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44450"/>
              <a:ext cx="9163050" cy="560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" name="Titolo Testo"/>
          <p:cNvSpPr txBox="1"/>
          <p:nvPr>
            <p:ph type="title"/>
          </p:nvPr>
        </p:nvSpPr>
        <p:spPr>
          <a:xfrm>
            <a:off x="457200" y="0"/>
            <a:ext cx="8229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/>
            <a:r>
              <a:t>Titolo Testo</a:t>
            </a:r>
          </a:p>
        </p:txBody>
      </p:sp>
      <p:sp>
        <p:nvSpPr>
          <p:cNvPr id="8" name="Corpo livello uno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" name="Numero diapositiva"/>
          <p:cNvSpPr txBox="1"/>
          <p:nvPr>
            <p:ph type="sldNum" sz="quarter" idx="2"/>
          </p:nvPr>
        </p:nvSpPr>
        <p:spPr>
          <a:xfrm>
            <a:off x="7924800" y="6460666"/>
            <a:ext cx="266973" cy="25922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</p:sldLayoutIdLst>
  <p:transition xmlns:p14="http://schemas.microsoft.com/office/powerpoint/2010/main" spd="med" advClick="1"/>
  <p:txStyles>
    <p:titleStyle>
      <a:lvl1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D4D4D6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D4D4D6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D4D4D6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D4D4D6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D4D4D6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4572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D4D4D6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9144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D4D4D6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13716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D4D4D6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8288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000" u="none">
          <a:ln>
            <a:noFill/>
          </a:ln>
          <a:solidFill>
            <a:srgbClr val="D4D4D6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FFFFFF"/>
          </a:solidFill>
          <a:uFillTx/>
          <a:latin typeface="Constantia"/>
          <a:ea typeface="Constantia"/>
          <a:cs typeface="Constantia"/>
          <a:sym typeface="Constantia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FFFFFF"/>
          </a:solidFill>
          <a:uFillTx/>
          <a:latin typeface="Constantia"/>
          <a:ea typeface="Constantia"/>
          <a:cs typeface="Constantia"/>
          <a:sym typeface="Constantia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FFFFFF"/>
          </a:solidFill>
          <a:uFillTx/>
          <a:latin typeface="Constantia"/>
          <a:ea typeface="Constantia"/>
          <a:cs typeface="Constantia"/>
          <a:sym typeface="Constantia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FFFFFF"/>
          </a:solidFill>
          <a:uFillTx/>
          <a:latin typeface="Constantia"/>
          <a:ea typeface="Constantia"/>
          <a:cs typeface="Constantia"/>
          <a:sym typeface="Constantia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FFFFFF"/>
          </a:solidFill>
          <a:uFillTx/>
          <a:latin typeface="Constantia"/>
          <a:ea typeface="Constantia"/>
          <a:cs typeface="Constantia"/>
          <a:sym typeface="Constantia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FFFFFF"/>
          </a:solidFill>
          <a:uFillTx/>
          <a:latin typeface="Constantia"/>
          <a:ea typeface="Constantia"/>
          <a:cs typeface="Constantia"/>
          <a:sym typeface="Constantia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FFFFFF"/>
          </a:solidFill>
          <a:uFillTx/>
          <a:latin typeface="Constantia"/>
          <a:ea typeface="Constantia"/>
          <a:cs typeface="Constantia"/>
          <a:sym typeface="Constantia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FFFFFF"/>
          </a:solidFill>
          <a:uFillTx/>
          <a:latin typeface="Constantia"/>
          <a:ea typeface="Constantia"/>
          <a:cs typeface="Constantia"/>
          <a:sym typeface="Constantia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600" u="none">
          <a:ln>
            <a:noFill/>
          </a:ln>
          <a:solidFill>
            <a:srgbClr val="FFFFFF"/>
          </a:solidFill>
          <a:uFillTx/>
          <a:latin typeface="Constantia"/>
          <a:ea typeface="Constantia"/>
          <a:cs typeface="Constantia"/>
          <a:sym typeface="Constantia"/>
        </a:defRPr>
      </a:lvl9pPr>
    </p:bodyStyle>
    <p:otherStyle>
      <a:lvl1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../../../MODELLO%20DI%20VERBALE.doc" TargetMode="External"/><Relationship Id="rId3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6737" y="304800"/>
            <a:ext cx="8369301" cy="2560638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Schermata 2019-12-17 alle 9.10.19 PM.png" descr="Schermata 2019-12-17 alle 9.10.19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62187" y="3487291"/>
            <a:ext cx="4978401" cy="2921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uppo"/>
          <p:cNvGrpSpPr/>
          <p:nvPr/>
        </p:nvGrpSpPr>
        <p:grpSpPr>
          <a:xfrm>
            <a:off x="500062" y="785812"/>
            <a:ext cx="8229601" cy="431801"/>
            <a:chOff x="0" y="0"/>
            <a:chExt cx="8229600" cy="431800"/>
          </a:xfrm>
        </p:grpSpPr>
        <p:sp>
          <p:nvSpPr>
            <p:cNvPr id="48" name="Rettangolo"/>
            <p:cNvSpPr/>
            <p:nvPr/>
          </p:nvSpPr>
          <p:spPr>
            <a:xfrm>
              <a:off x="0" y="0"/>
              <a:ext cx="8229600" cy="431800"/>
            </a:xfrm>
            <a:prstGeom prst="rect">
              <a:avLst/>
            </a:prstGeom>
            <a:solidFill>
              <a:srgbClr val="D9253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b">
              <a:noAutofit/>
            </a:bodyPr>
            <a:lstStyle/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500">
                  <a:solidFill>
                    <a:srgbClr val="FFC13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9" name="FUNZIONI   DEL CONSIGLIO DI CLASSE"/>
            <p:cNvSpPr txBox="1"/>
            <p:nvPr/>
          </p:nvSpPr>
          <p:spPr>
            <a:xfrm>
              <a:off x="0" y="63500"/>
              <a:ext cx="8229600" cy="368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b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500">
                  <a:solidFill>
                    <a:srgbClr val="FFC13D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FUNZIONI   DEL CONSIGLIO DI CLASSE</a:t>
              </a:r>
            </a:p>
          </p:txBody>
        </p:sp>
      </p:grpSp>
      <p:sp>
        <p:nvSpPr>
          <p:cNvPr id="51" name="PROGRAMMA LE ATTIVITA’ E GLI OBIETTIVI EDUCATIVI E FORMATIVI   DEL CONSIGLIO CLASSE IN ACCORDO CON LE LINEE ADOTTATE DAL COLLEGIO DEI DOCENTI NELL’AMBITO DEL PTOF…"/>
          <p:cNvSpPr txBox="1"/>
          <p:nvPr/>
        </p:nvSpPr>
        <p:spPr>
          <a:xfrm>
            <a:off x="428625" y="1428750"/>
            <a:ext cx="8229600" cy="5184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63525" indent="-263525">
              <a:lnSpc>
                <a:spcPct val="80000"/>
              </a:lnSpc>
              <a:spcBef>
                <a:spcPts val="4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9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PROGRAMMA LE ATTIVITA’ E GLI OBIETTIVI EDUCATIVI E FORMATIVI   DEL CONSIGLIO CLASSE IN ACCORDO CON LE LINEE ADOTTATE DAL COLLEGIO DEI DOCENTI NELL’AMBITO DEL PTOF</a:t>
            </a:r>
          </a:p>
          <a:p>
            <a:pPr marL="263525" indent="-263525">
              <a:lnSpc>
                <a:spcPct val="8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9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3525" indent="-263525">
              <a:lnSpc>
                <a:spcPct val="80000"/>
              </a:lnSpc>
              <a:spcBef>
                <a:spcPts val="4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9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VERIFICANO PERIODICAMENTE L’EFFICACIA DEGLI INTERVENTI FORMATIVI</a:t>
            </a:r>
          </a:p>
          <a:p>
            <a:pPr marL="263525" indent="-263525">
              <a:lnSpc>
                <a:spcPct val="8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9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3525" indent="-263525">
              <a:lnSpc>
                <a:spcPct val="80000"/>
              </a:lnSpc>
              <a:spcBef>
                <a:spcPts val="4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9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ASSUMONO INIZIATIVE RIGUARDO AL SOSTEGNO, AL RECUPERO E ALL’INTEGRAZIONE DEGLI ALLIEVI DIVERSAMENTE ABILI</a:t>
            </a:r>
          </a:p>
          <a:p>
            <a:pPr marL="263525" indent="-263525">
              <a:lnSpc>
                <a:spcPct val="8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9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3525" indent="-263525">
              <a:lnSpc>
                <a:spcPct val="80000"/>
              </a:lnSpc>
              <a:spcBef>
                <a:spcPts val="4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9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CURANO I COMPORTAMENTI DEGLI ALUNNI</a:t>
            </a:r>
          </a:p>
          <a:p>
            <a:pPr marL="263525" indent="-263525">
              <a:lnSpc>
                <a:spcPct val="8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9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3525" indent="-263525">
              <a:lnSpc>
                <a:spcPct val="80000"/>
              </a:lnSpc>
              <a:spcBef>
                <a:spcPts val="4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19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PROMUOVONO LA PARTECIPAZIONE DI GENITORI E STUDENTI ALLA VITA DELLA COMUNITA’ SCOLASTICA ATTRAVERSO LO SCAMBIO DI INFORMAZIONI, ESPERIENZE E OPINIONI</a:t>
            </a:r>
          </a:p>
        </p:txBody>
      </p:sp>
      <p:pic>
        <p:nvPicPr>
          <p:cNvPr id="52" name="Schermata 2019-12-17 alle 9.10.19 PM.png" descr="Schermata 2019-12-17 alle 9.10.1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69079" y="355361"/>
            <a:ext cx="1774909" cy="1041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uppo"/>
          <p:cNvGrpSpPr/>
          <p:nvPr/>
        </p:nvGrpSpPr>
        <p:grpSpPr>
          <a:xfrm>
            <a:off x="457200" y="274637"/>
            <a:ext cx="8229600" cy="633414"/>
            <a:chOff x="0" y="0"/>
            <a:chExt cx="8229600" cy="633412"/>
          </a:xfrm>
        </p:grpSpPr>
        <p:sp>
          <p:nvSpPr>
            <p:cNvPr id="54" name="Rettangolo"/>
            <p:cNvSpPr/>
            <p:nvPr/>
          </p:nvSpPr>
          <p:spPr>
            <a:xfrm>
              <a:off x="0" y="0"/>
              <a:ext cx="8229600" cy="633413"/>
            </a:xfrm>
            <a:prstGeom prst="rect">
              <a:avLst/>
            </a:prstGeom>
            <a:solidFill>
              <a:srgbClr val="D9253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b">
              <a:noAutofit/>
            </a:bodyPr>
            <a:lstStyle/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FFC13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55" name="FUNZIONI DEL COORDINATORE"/>
            <p:cNvSpPr txBox="1"/>
            <p:nvPr/>
          </p:nvSpPr>
          <p:spPr>
            <a:xfrm>
              <a:off x="0" y="163512"/>
              <a:ext cx="8229600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b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FFC13D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FUNZIONI DEL COORDINATORE</a:t>
              </a:r>
            </a:p>
          </p:txBody>
        </p:sp>
      </p:grpSp>
      <p:sp>
        <p:nvSpPr>
          <p:cNvPr id="57" name="Presiedono il consiglio di classe con delega del Dirigente scolastico…"/>
          <p:cNvSpPr txBox="1"/>
          <p:nvPr/>
        </p:nvSpPr>
        <p:spPr>
          <a:xfrm>
            <a:off x="358775" y="857250"/>
            <a:ext cx="8785225" cy="594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63525" indent="-261937">
              <a:lnSpc>
                <a:spcPct val="80000"/>
              </a:lnSpc>
              <a:spcBef>
                <a:spcPts val="2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1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5112" indent="-263525">
              <a:lnSpc>
                <a:spcPct val="90000"/>
              </a:lnSpc>
              <a:spcBef>
                <a:spcPts val="5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Presiedono il consiglio di classe con delega del Dirigente scolastico </a:t>
            </a:r>
          </a:p>
          <a:p>
            <a:pPr marL="263525" indent="-261937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5112" indent="-263525">
              <a:lnSpc>
                <a:spcPct val="90000"/>
              </a:lnSpc>
              <a:spcBef>
                <a:spcPts val="5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Hanno il compito di favorire i rapporti tra consiglio, alunni e famiglie e gli altri organi della scuola</a:t>
            </a:r>
          </a:p>
          <a:p>
            <a:pPr marL="263525" indent="-261937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5112" indent="-263525">
              <a:lnSpc>
                <a:spcPct val="90000"/>
              </a:lnSpc>
              <a:spcBef>
                <a:spcPts val="5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Curano la stesura del documento di programmazione del consiglio di classe</a:t>
            </a:r>
          </a:p>
          <a:p>
            <a:pPr marL="263525" indent="-261937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5112" indent="-263525">
              <a:lnSpc>
                <a:spcPct val="90000"/>
              </a:lnSpc>
              <a:spcBef>
                <a:spcPts val="5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Curano l’esecuzione delle decisioni del consiglio di classe</a:t>
            </a:r>
          </a:p>
          <a:p>
            <a:pPr marL="263525" indent="-261937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5112" indent="-263525">
              <a:lnSpc>
                <a:spcPct val="90000"/>
              </a:lnSpc>
              <a:spcBef>
                <a:spcPts val="5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Tengono informata la presidenza sull’andamento didattico e disciplinare della classe</a:t>
            </a:r>
          </a:p>
          <a:p>
            <a:pPr marL="263525" indent="-261937">
              <a:lnSpc>
                <a:spcPct val="90000"/>
              </a:lnSpc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</p:txBody>
      </p:sp>
      <p:pic>
        <p:nvPicPr>
          <p:cNvPr id="58" name="Schermata 2019-12-17 alle 9.10.19 PM.png" descr="Schermata 2019-12-17 alle 9.10.1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81779" y="164861"/>
            <a:ext cx="1774909" cy="1041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uppo"/>
          <p:cNvGrpSpPr/>
          <p:nvPr/>
        </p:nvGrpSpPr>
        <p:grpSpPr>
          <a:xfrm>
            <a:off x="457200" y="274637"/>
            <a:ext cx="8229600" cy="633414"/>
            <a:chOff x="0" y="0"/>
            <a:chExt cx="8229600" cy="633412"/>
          </a:xfrm>
        </p:grpSpPr>
        <p:sp>
          <p:nvSpPr>
            <p:cNvPr id="60" name="Rettangolo"/>
            <p:cNvSpPr/>
            <p:nvPr/>
          </p:nvSpPr>
          <p:spPr>
            <a:xfrm>
              <a:off x="0" y="0"/>
              <a:ext cx="8229600" cy="633413"/>
            </a:xfrm>
            <a:prstGeom prst="rect">
              <a:avLst/>
            </a:prstGeom>
            <a:solidFill>
              <a:srgbClr val="D9253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b">
              <a:noAutofit/>
            </a:bodyPr>
            <a:lstStyle/>
            <a:p>
              <a: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FFC13D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61" name="FUNZIONI DEL COORDINATORE"/>
            <p:cNvSpPr txBox="1"/>
            <p:nvPr/>
          </p:nvSpPr>
          <p:spPr>
            <a:xfrm>
              <a:off x="0" y="163512"/>
              <a:ext cx="8229600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b">
              <a:spAutoFit/>
            </a:bodyPr>
            <a:lstStyle>
              <a:lvl1pPr>
                <a:tabLst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FFC13D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FUNZIONI DEL COORDINATORE</a:t>
              </a:r>
            </a:p>
          </p:txBody>
        </p:sp>
      </p:grpSp>
      <p:sp>
        <p:nvSpPr>
          <p:cNvPr id="63" name="Convocano i genitori  nei casi di scarso profitto o di frequenti assenze o di comportamento scorretto…"/>
          <p:cNvSpPr txBox="1"/>
          <p:nvPr/>
        </p:nvSpPr>
        <p:spPr>
          <a:xfrm>
            <a:off x="179387" y="1125537"/>
            <a:ext cx="8785226" cy="5760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63525" indent="-261937">
              <a:lnSpc>
                <a:spcPct val="90000"/>
              </a:lnSpc>
              <a:spcBef>
                <a:spcPts val="3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2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5112" indent="-263525">
              <a:spcBef>
                <a:spcPts val="6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4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Convocano i genitori  nei casi di scarso profitto o di frequenti assenze o di comportamento scorretto</a:t>
            </a:r>
          </a:p>
          <a:p>
            <a:pPr marL="263525" indent="-261937"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4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5112" indent="-263525">
              <a:spcBef>
                <a:spcPts val="6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4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Redigono il verbale del consiglio di classe</a:t>
            </a:r>
          </a:p>
          <a:p>
            <a:pPr marL="263525" indent="-261937"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4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5112" indent="-263525">
              <a:spcBef>
                <a:spcPts val="6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4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Favoriscono la soluzione di eventuali controversie tra , allievi, docenti e genitori</a:t>
            </a:r>
          </a:p>
          <a:p>
            <a:pPr marL="263525" indent="-261937">
              <a:spcBef>
                <a:spcPts val="6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4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</a:p>
          <a:p>
            <a:pPr marL="265112" indent="-263525">
              <a:spcBef>
                <a:spcPts val="600"/>
              </a:spcBef>
              <a:buClr>
                <a:srgbClr val="E66C7D"/>
              </a:buClr>
              <a:buSzPct val="95000"/>
              <a:buChar char="●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b="1" sz="2400">
                <a:solidFill>
                  <a:srgbClr val="FFFFFF"/>
                </a:solidFill>
                <a:latin typeface="Constantia"/>
                <a:ea typeface="Constantia"/>
                <a:cs typeface="Constantia"/>
                <a:sym typeface="Constantia"/>
              </a:defRPr>
            </a:pPr>
            <a:r>
              <a:t>Curano l'accoglienza e l’orientamento di allievi che chiedono il passaggio da altra scuola, fornendo loro indicazioni operative</a:t>
            </a:r>
          </a:p>
        </p:txBody>
      </p:sp>
      <p:pic>
        <p:nvPicPr>
          <p:cNvPr id="64" name="Schermata 2019-12-17 alle 9.10.19 PM.png" descr="Schermata 2019-12-17 alle 9.10.1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69079" y="228361"/>
            <a:ext cx="1774909" cy="1041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uppo"/>
          <p:cNvGrpSpPr/>
          <p:nvPr/>
        </p:nvGrpSpPr>
        <p:grpSpPr>
          <a:xfrm>
            <a:off x="428625" y="0"/>
            <a:ext cx="7705725" cy="2555240"/>
            <a:chOff x="0" y="0"/>
            <a:chExt cx="7705725" cy="2555239"/>
          </a:xfrm>
        </p:grpSpPr>
        <p:sp>
          <p:nvSpPr>
            <p:cNvPr id="66" name="Rettangolo"/>
            <p:cNvSpPr/>
            <p:nvPr/>
          </p:nvSpPr>
          <p:spPr>
            <a:xfrm>
              <a:off x="0" y="0"/>
              <a:ext cx="7705725" cy="863600"/>
            </a:xfrm>
            <a:prstGeom prst="rect">
              <a:avLst/>
            </a:prstGeom>
            <a:solidFill>
              <a:srgbClr val="D9253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marL="271462" indent="-271462" algn="ctr">
                <a:spcBef>
                  <a:spcPts val="600"/>
                </a:spcBef>
                <a:tabLst>
                  <a:tab pos="901700" algn="l"/>
                  <a:tab pos="1816100" algn="l"/>
                  <a:tab pos="2730500" algn="l"/>
                  <a:tab pos="3644900" algn="l"/>
                  <a:tab pos="4559300" algn="l"/>
                  <a:tab pos="5473700" algn="l"/>
                  <a:tab pos="6388100" algn="l"/>
                  <a:tab pos="7302500" algn="l"/>
                  <a:tab pos="8216900" algn="l"/>
                  <a:tab pos="9131300" algn="l"/>
                  <a:tab pos="10045700" algn="l"/>
                </a:tabLst>
                <a:defRPr sz="2600">
                  <a:solidFill>
                    <a:srgbClr val="FFFFFF"/>
                  </a:solidFill>
                  <a:latin typeface="Constantia"/>
                  <a:ea typeface="Constantia"/>
                  <a:cs typeface="Constantia"/>
                  <a:sym typeface="Constantia"/>
                </a:defRPr>
              </a:pPr>
            </a:p>
          </p:txBody>
        </p:sp>
        <p:sp>
          <p:nvSpPr>
            <p:cNvPr id="67" name="GLI ATTREZZI DEL COORDINATORE"/>
            <p:cNvSpPr txBox="1"/>
            <p:nvPr/>
          </p:nvSpPr>
          <p:spPr>
            <a:xfrm>
              <a:off x="0" y="0"/>
              <a:ext cx="7705725" cy="2555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271462" indent="-269875" algn="ctr">
                <a:spcBef>
                  <a:spcPts val="600"/>
                </a:spcBef>
                <a:tabLst>
                  <a:tab pos="901700" algn="l"/>
                  <a:tab pos="1816100" algn="l"/>
                  <a:tab pos="2730500" algn="l"/>
                  <a:tab pos="3644900" algn="l"/>
                  <a:tab pos="4559300" algn="l"/>
                  <a:tab pos="5473700" algn="l"/>
                  <a:tab pos="6388100" algn="l"/>
                  <a:tab pos="7302500" algn="l"/>
                  <a:tab pos="8216900" algn="l"/>
                  <a:tab pos="9131300" algn="l"/>
                  <a:tab pos="10045700" algn="l"/>
                </a:tabLst>
                <a:defRPr sz="2600">
                  <a:solidFill>
                    <a:srgbClr val="FFFFFF"/>
                  </a:solidFill>
                  <a:latin typeface="Constantia"/>
                  <a:ea typeface="Constantia"/>
                  <a:cs typeface="Constantia"/>
                  <a:sym typeface="Constantia"/>
                </a:defRPr>
              </a:pPr>
              <a:r>
                <a:t>GLI ATTREZZI DEL COORDINATORE</a:t>
              </a:r>
            </a:p>
            <a:p>
              <a:pPr marL="271462" indent="-269875" algn="ctr">
                <a:spcBef>
                  <a:spcPts val="600"/>
                </a:spcBef>
                <a:tabLst>
                  <a:tab pos="901700" algn="l"/>
                  <a:tab pos="1816100" algn="l"/>
                  <a:tab pos="2730500" algn="l"/>
                  <a:tab pos="3644900" algn="l"/>
                  <a:tab pos="4559300" algn="l"/>
                  <a:tab pos="5473700" algn="l"/>
                  <a:tab pos="6388100" algn="l"/>
                  <a:tab pos="7302500" algn="l"/>
                  <a:tab pos="8216900" algn="l"/>
                  <a:tab pos="9131300" algn="l"/>
                  <a:tab pos="10045700" algn="l"/>
                </a:tabLst>
                <a:defRPr sz="2600">
                  <a:solidFill>
                    <a:srgbClr val="FFFFFF"/>
                  </a:solidFill>
                  <a:latin typeface="Constantia"/>
                  <a:ea typeface="Constantia"/>
                  <a:cs typeface="Constantia"/>
                  <a:sym typeface="Constantia"/>
                </a:defRPr>
              </a:pPr>
            </a:p>
            <a:p>
              <a:pPr marL="271462" indent="-269875" algn="ctr">
                <a:spcBef>
                  <a:spcPts val="600"/>
                </a:spcBef>
                <a:tabLst>
                  <a:tab pos="901700" algn="l"/>
                  <a:tab pos="1816100" algn="l"/>
                  <a:tab pos="2730500" algn="l"/>
                  <a:tab pos="3644900" algn="l"/>
                  <a:tab pos="4559300" algn="l"/>
                  <a:tab pos="5473700" algn="l"/>
                  <a:tab pos="6388100" algn="l"/>
                  <a:tab pos="7302500" algn="l"/>
                  <a:tab pos="8216900" algn="l"/>
                  <a:tab pos="9131300" algn="l"/>
                  <a:tab pos="10045700" algn="l"/>
                </a:tabLst>
                <a:defRPr sz="2600">
                  <a:solidFill>
                    <a:srgbClr val="FFFFFF"/>
                  </a:solidFill>
                  <a:latin typeface="Constantia"/>
                  <a:ea typeface="Constantia"/>
                  <a:cs typeface="Constantia"/>
                  <a:sym typeface="Constantia"/>
                </a:defRPr>
              </a:pPr>
            </a:p>
            <a:p>
              <a:pPr marL="271462" indent="-269875">
                <a:spcBef>
                  <a:spcPts val="600"/>
                </a:spcBef>
                <a:tabLst>
                  <a:tab pos="901700" algn="l"/>
                  <a:tab pos="1816100" algn="l"/>
                  <a:tab pos="2730500" algn="l"/>
                  <a:tab pos="3644900" algn="l"/>
                  <a:tab pos="4559300" algn="l"/>
                  <a:tab pos="5473700" algn="l"/>
                  <a:tab pos="6388100" algn="l"/>
                  <a:tab pos="7302500" algn="l"/>
                  <a:tab pos="8216900" algn="l"/>
                  <a:tab pos="9131300" algn="l"/>
                  <a:tab pos="10045700" algn="l"/>
                </a:tabLst>
                <a:defRPr sz="2600">
                  <a:solidFill>
                    <a:srgbClr val="FFFFFF"/>
                  </a:solidFill>
                  <a:latin typeface="Constantia"/>
                  <a:ea typeface="Constantia"/>
                  <a:cs typeface="Constantia"/>
                  <a:sym typeface="Constantia"/>
                </a:defRPr>
              </a:pPr>
            </a:p>
          </p:txBody>
        </p:sp>
      </p:grpSp>
      <p:graphicFrame>
        <p:nvGraphicFramePr>
          <p:cNvPr id="69" name="Tabella"/>
          <p:cNvGraphicFramePr/>
          <p:nvPr/>
        </p:nvGraphicFramePr>
        <p:xfrm>
          <a:off x="285750" y="928687"/>
          <a:ext cx="7645400" cy="512286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45400"/>
              </a:tblGrid>
              <a:tr h="336654">
                <a:tc>
                  <a:txBody>
                    <a:bodyPr/>
                    <a:lstStyle/>
                    <a:p>
                      <a:pPr marL="339725" indent="-339725" algn="ctr">
                        <a:lnSpc>
                          <a:spcPct val="93000"/>
                        </a:lnSpc>
                        <a:spcBef>
                          <a:spcPts val="3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</a:pPr>
                      <a:r>
                        <a:rPr b="1" sz="1600">
                          <a:solidFill>
                            <a:srgbClr val="FFFFFF"/>
                          </a:solidFill>
                          <a:sym typeface="Times New Roman"/>
                        </a:rPr>
                        <a:t>OGGETTO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1289">
                <a:tc>
                  <a:txBody>
                    <a:bodyPr/>
                    <a:lstStyle/>
                    <a:p>
                      <a:pPr marL="339725" indent="-339725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</a:pPr>
                      <a:r>
                        <a:rPr b="1">
                          <a:solidFill>
                            <a:srgbClr val="FFFF00"/>
                          </a:solidFill>
                          <a:sym typeface="Times New Roman"/>
                        </a:rPr>
                        <a:t>Funzionamento e Competenze Consiglio  Classe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2877">
                <a:tc>
                  <a:txBody>
                    <a:bodyPr/>
                    <a:lstStyle/>
                    <a:p>
                      <a:pPr marL="339725" indent="-339725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</a:pPr>
                      <a:r>
                        <a:rPr b="1">
                          <a:solidFill>
                            <a:srgbClr val="FFFF00"/>
                          </a:solidFill>
                          <a:sym typeface="Times New Roman"/>
                        </a:rPr>
                        <a:t>Note per la redazione del verbale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11289">
                <a:tc>
                  <a:txBody>
                    <a:bodyPr/>
                    <a:lstStyle/>
                    <a:p>
                      <a:pPr marL="339725" indent="-338137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  <a:defRPr b="1">
                          <a:solidFill>
                            <a:srgbClr val="168BBA"/>
                          </a:solidFill>
                          <a:sym typeface="Times New Roman"/>
                        </a:defRPr>
                      </a:pPr>
                      <a:r>
                        <a:rPr u="sng">
                          <a:solidFill>
                            <a:srgbClr val="CCCCFF"/>
                          </a:solidFill>
                          <a:uFill>
                            <a:solidFill>
                              <a:srgbClr val="CCCCFF"/>
                            </a:solidFill>
                          </a:uFill>
                          <a:hlinkClick r:id="rId2" invalidUrl="" action="" tgtFrame="" tooltip="" history="1" highlightClick="0" endSnd="0"/>
                        </a:rPr>
                        <a:t>Modello di verbale del  Consiglio di Classe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0C9"/>
                    </a:solidFill>
                  </a:tcPr>
                </a:tc>
              </a:tr>
              <a:tr h="428757">
                <a:tc>
                  <a:txBody>
                    <a:bodyPr/>
                    <a:lstStyle/>
                    <a:p>
                      <a:pPr marL="339725" indent="-339725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</a:pPr>
                      <a:r>
                        <a:rPr b="1">
                          <a:solidFill>
                            <a:srgbClr val="FFFF00"/>
                          </a:solidFill>
                          <a:sym typeface="Times New Roman"/>
                        </a:rPr>
                        <a:t>Modello  programmazione del  consiglio di classe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0C9"/>
                    </a:solidFill>
                  </a:tcPr>
                </a:tc>
              </a:tr>
              <a:tr h="430345">
                <a:tc>
                  <a:txBody>
                    <a:bodyPr/>
                    <a:lstStyle/>
                    <a:p>
                      <a:pPr marL="339725" indent="-339725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</a:pPr>
                      <a:r>
                        <a:rPr b="1">
                          <a:solidFill>
                            <a:srgbClr val="FFFF00"/>
                          </a:solidFill>
                          <a:sym typeface="Times New Roman"/>
                        </a:rPr>
                        <a:t>Elenco Obiettivi generali  e  trasversali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47813">
                <a:tc>
                  <a:txBody>
                    <a:bodyPr/>
                    <a:lstStyle/>
                    <a:p>
                      <a:pPr marL="339725" indent="-339725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</a:pPr>
                      <a:r>
                        <a:rPr b="1">
                          <a:solidFill>
                            <a:srgbClr val="FFFF00"/>
                          </a:solidFill>
                          <a:sym typeface="Times New Roman"/>
                        </a:rPr>
                        <a:t>Modello di unità di apprendimento per progetti PTOF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0C9"/>
                    </a:solidFill>
                  </a:tcPr>
                </a:tc>
              </a:tr>
              <a:tr h="447813">
                <a:tc>
                  <a:txBody>
                    <a:bodyPr/>
                    <a:lstStyle/>
                    <a:p>
                      <a:pPr marL="339725" indent="-339725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</a:pPr>
                      <a:r>
                        <a:rPr b="1">
                          <a:solidFill>
                            <a:srgbClr val="FFFF00"/>
                          </a:solidFill>
                          <a:sym typeface="Times New Roman"/>
                        </a:rPr>
                        <a:t>Schema di progettazione per le attività di ASL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0C9"/>
                    </a:solidFill>
                  </a:tcPr>
                </a:tc>
              </a:tr>
              <a:tr h="447813">
                <a:tc>
                  <a:txBody>
                    <a:bodyPr/>
                    <a:lstStyle/>
                    <a:p>
                      <a:pPr marL="339725" indent="-339725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  <a:defRPr b="1">
                          <a:solidFill>
                            <a:srgbClr val="FFFF00"/>
                          </a:solidFill>
                          <a:sym typeface="Times New Roman"/>
                        </a:defRPr>
                      </a:pP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17859">
                <a:tc>
                  <a:txBody>
                    <a:bodyPr/>
                    <a:lstStyle/>
                    <a:p>
                      <a:pPr marL="339725" indent="-338137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  <a:defRPr b="1">
                          <a:solidFill>
                            <a:srgbClr val="FF0000"/>
                          </a:solidFill>
                          <a:sym typeface="Times New Roman"/>
                        </a:defRPr>
                      </a:pPr>
                      <a:r>
                        <a:t>Stumenti per i DSA: </a:t>
                      </a:r>
                    </a:p>
                    <a:p>
                      <a:pPr marL="339725" indent="-338137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  <a:defRPr b="1">
                          <a:solidFill>
                            <a:srgbClr val="FFFF00"/>
                          </a:solidFill>
                          <a:sym typeface="Times New Roman"/>
                        </a:defRPr>
                      </a:pPr>
                      <a:r>
                        <a:t>http://www.istitutocatullo.it/area-inclusione.html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0C9"/>
                    </a:solidFill>
                  </a:tcPr>
                </a:tc>
              </a:tr>
              <a:tr h="430345">
                <a:tc>
                  <a:txBody>
                    <a:bodyPr/>
                    <a:lstStyle/>
                    <a:p>
                      <a:pPr marL="339725" indent="-339725">
                        <a:lnSpc>
                          <a:spcPct val="93000"/>
                        </a:lnSpc>
                        <a:spcBef>
                          <a:spcPts val="400"/>
                        </a:spcBef>
                        <a:tabLst>
                          <a:tab pos="330200" algn="l"/>
                          <a:tab pos="1244600" algn="l"/>
                          <a:tab pos="2159000" algn="l"/>
                          <a:tab pos="3073400" algn="l"/>
                          <a:tab pos="3987800" algn="l"/>
                          <a:tab pos="4902200" algn="l"/>
                          <a:tab pos="5816600" algn="l"/>
                          <a:tab pos="6731000" algn="l"/>
                          <a:tab pos="7645400" algn="l"/>
                          <a:tab pos="8559800" algn="l"/>
                          <a:tab pos="9474200" algn="l"/>
                          <a:tab pos="10388600" algn="l"/>
                        </a:tabLst>
                      </a:pPr>
                      <a:r>
                        <a:rPr b="1">
                          <a:solidFill>
                            <a:srgbClr val="FFFF00"/>
                          </a:solidFill>
                          <a:sym typeface="Times New Roman"/>
                        </a:rPr>
                        <a:t>Elenco  coordinatori   </a:t>
                      </a:r>
                    </a:p>
                  </a:txBody>
                  <a:tcPr marL="46800" marR="46800" marT="46800" marB="46800" anchor="t" anchorCtr="0" horzOverflow="overflow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solidFill>
                      <a:srgbClr val="FFF0C9"/>
                    </a:solidFill>
                  </a:tcPr>
                </a:tc>
              </a:tr>
            </a:tbl>
          </a:graphicData>
        </a:graphic>
      </p:graphicFrame>
      <p:pic>
        <p:nvPicPr>
          <p:cNvPr id="70" name="Schermata 2019-12-17 alle 9.10.19 PM.png" descr="Schermata 2019-12-17 alle 9.10.19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56379" y="228361"/>
            <a:ext cx="1774909" cy="1041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RAZIE A TUTTI E BUON LAVORO!"/>
          <p:cNvSpPr txBox="1"/>
          <p:nvPr/>
        </p:nvSpPr>
        <p:spPr>
          <a:xfrm>
            <a:off x="714375" y="2071687"/>
            <a:ext cx="6769100" cy="488368"/>
          </a:xfrm>
          <a:prstGeom prst="rect">
            <a:avLst/>
          </a:prstGeom>
          <a:solidFill>
            <a:srgbClr val="D9253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i="1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GRAZIE A TUTTI E BUON LAVORO!</a:t>
            </a:r>
          </a:p>
        </p:txBody>
      </p:sp>
      <p:pic>
        <p:nvPicPr>
          <p:cNvPr id="73" name="Schermata 2019-12-17 alle 9.10.19 PM.png" descr="Schermata 2019-12-17 alle 9.10.1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58635" y="3199838"/>
            <a:ext cx="3280580" cy="19248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